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4" r:id="rId2"/>
    <p:sldId id="256" r:id="rId3"/>
    <p:sldId id="316" r:id="rId4"/>
    <p:sldId id="317" r:id="rId5"/>
    <p:sldId id="318" r:id="rId6"/>
    <p:sldId id="319" r:id="rId7"/>
    <p:sldId id="320" r:id="rId8"/>
    <p:sldId id="322" r:id="rId9"/>
    <p:sldId id="323" r:id="rId10"/>
    <p:sldId id="328" r:id="rId11"/>
    <p:sldId id="329" r:id="rId12"/>
    <p:sldId id="330" r:id="rId13"/>
    <p:sldId id="321" r:id="rId14"/>
    <p:sldId id="331" r:id="rId15"/>
    <p:sldId id="324" r:id="rId16"/>
    <p:sldId id="332" r:id="rId17"/>
    <p:sldId id="333" r:id="rId18"/>
    <p:sldId id="334" r:id="rId19"/>
    <p:sldId id="326" r:id="rId20"/>
    <p:sldId id="327" r:id="rId21"/>
    <p:sldId id="335" r:id="rId22"/>
    <p:sldId id="336" r:id="rId23"/>
    <p:sldId id="337" r:id="rId24"/>
    <p:sldId id="338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1D3"/>
    <a:srgbClr val="3F65B1"/>
    <a:srgbClr val="3B7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385" autoAdjust="0"/>
  </p:normalViewPr>
  <p:slideViewPr>
    <p:cSldViewPr snapToGrid="0">
      <p:cViewPr varScale="1">
        <p:scale>
          <a:sx n="44" d="100"/>
          <a:sy n="44" d="100"/>
        </p:scale>
        <p:origin x="208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G-Hub</a:t>
          </a:r>
          <a:br>
            <a:rPr lang="en-US" sz="1600" dirty="0">
              <a:solidFill>
                <a:sysClr val="windowText" lastClr="000000"/>
              </a:solidFill>
            </a:rPr>
          </a:br>
          <a:r>
            <a:rPr lang="en-US" sz="1600" b="0" dirty="0" err="1">
              <a:solidFill>
                <a:sysClr val="windowText" lastClr="000000"/>
              </a:solidFill>
            </a:rPr>
            <a:t>Bộ</a:t>
          </a:r>
          <a:r>
            <a:rPr lang="en-US" sz="1600" b="0" dirty="0">
              <a:solidFill>
                <a:sysClr val="windowText" lastClr="000000"/>
              </a:solidFill>
            </a:rPr>
            <a:t> </a:t>
          </a:r>
          <a:r>
            <a:rPr lang="en-US" sz="1600" b="0" dirty="0" err="1">
              <a:solidFill>
                <a:sysClr val="windowText" lastClr="000000"/>
              </a:solidFill>
            </a:rPr>
            <a:t>điều</a:t>
          </a:r>
          <a:r>
            <a:rPr lang="en-US" sz="1600" b="0" dirty="0">
              <a:solidFill>
                <a:sysClr val="windowText" lastClr="000000"/>
              </a:solidFill>
            </a:rPr>
            <a:t> </a:t>
          </a:r>
          <a:r>
            <a:rPr lang="en-US" sz="1600" b="0" dirty="0" err="1">
              <a:solidFill>
                <a:sysClr val="windowText" lastClr="000000"/>
              </a:solidFill>
            </a:rPr>
            <a:t>khiển</a:t>
          </a:r>
          <a:r>
            <a:rPr lang="en-US" sz="1600" b="0" dirty="0">
              <a:solidFill>
                <a:sysClr val="windowText" lastClr="000000"/>
              </a:solidFill>
            </a:rPr>
            <a:t> </a:t>
          </a:r>
          <a:r>
            <a:rPr lang="en-US" sz="1600" b="0" dirty="0" err="1">
              <a:solidFill>
                <a:sysClr val="windowText" lastClr="000000"/>
              </a:solidFill>
            </a:rPr>
            <a:t>trung</a:t>
          </a:r>
          <a:r>
            <a:rPr lang="en-US" sz="1600" b="0" dirty="0">
              <a:solidFill>
                <a:sysClr val="windowText" lastClr="000000"/>
              </a:solidFill>
            </a:rPr>
            <a:t> </a:t>
          </a:r>
          <a:r>
            <a:rPr lang="en-US" sz="1600" b="0" dirty="0" err="1">
              <a:solidFill>
                <a:sysClr val="windowText" lastClr="000000"/>
              </a:solidFill>
            </a:rPr>
            <a:t>tâm</a:t>
          </a:r>
          <a:endParaRPr lang="en-US" sz="1600" b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Node relay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 err="1">
              <a:solidFill>
                <a:schemeClr val="tx1"/>
              </a:solidFill>
            </a:rPr>
            <a:t>Bật</a:t>
          </a:r>
          <a:r>
            <a:rPr lang="en-US" sz="1600" b="0" dirty="0">
              <a:solidFill>
                <a:schemeClr val="tx1"/>
              </a:solidFill>
            </a:rPr>
            <a:t>/ </a:t>
          </a:r>
          <a:r>
            <a:rPr lang="en-US" sz="1600" b="0" dirty="0" err="1">
              <a:solidFill>
                <a:schemeClr val="tx1"/>
              </a:solidFill>
            </a:rPr>
            <a:t>tắt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thiết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bị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kết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nối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b="1" dirty="0">
              <a:solidFill>
                <a:schemeClr val="accent5"/>
              </a:solidFill>
            </a:rPr>
            <a:t>Node Button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 err="1">
              <a:solidFill>
                <a:schemeClr val="tx1"/>
              </a:solidFill>
            </a:rPr>
            <a:t>Liên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kết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với</a:t>
          </a:r>
          <a:r>
            <a:rPr lang="en-US" sz="1600" b="0" dirty="0">
              <a:solidFill>
                <a:schemeClr val="tx1"/>
              </a:solidFill>
            </a:rPr>
            <a:t> relay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b="1" dirty="0">
              <a:solidFill>
                <a:schemeClr val="accent5"/>
              </a:solidFill>
            </a:rPr>
            <a:t>Node Relay ADE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 err="1">
              <a:solidFill>
                <a:schemeClr val="tx1"/>
              </a:solidFill>
            </a:rPr>
            <a:t>Tính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toán</a:t>
          </a:r>
          <a:r>
            <a:rPr lang="en-US" sz="1600" b="0" dirty="0">
              <a:solidFill>
                <a:schemeClr val="tx1"/>
              </a:solidFill>
            </a:rPr>
            <a:t> thông </a:t>
          </a:r>
          <a:r>
            <a:rPr lang="en-US" sz="1600" b="0" dirty="0" err="1">
              <a:solidFill>
                <a:schemeClr val="tx1"/>
              </a:solidFill>
            </a:rPr>
            <a:t>số</a:t>
          </a:r>
          <a:r>
            <a:rPr lang="en-US" sz="1600" b="0" dirty="0">
              <a:solidFill>
                <a:schemeClr val="tx1"/>
              </a:solidFill>
            </a:rPr>
            <a:t> </a:t>
          </a:r>
          <a:r>
            <a:rPr lang="en-US" sz="1600" b="0" dirty="0" err="1">
              <a:solidFill>
                <a:schemeClr val="tx1"/>
              </a:solidFill>
            </a:rPr>
            <a:t>điện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2BADA90A-4AA3-4BA3-BE91-610DD2DC8D87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b="1" dirty="0">
              <a:solidFill>
                <a:schemeClr val="accent5"/>
              </a:solidFill>
            </a:rPr>
            <a:t>Node Sensor</a:t>
          </a:r>
          <a:br>
            <a:rPr lang="en-US" dirty="0">
              <a:solidFill>
                <a:sysClr val="windowText" lastClr="000000"/>
              </a:solidFill>
            </a:rPr>
          </a:br>
          <a:r>
            <a:rPr lang="en-US" b="0" dirty="0" err="1">
              <a:solidFill>
                <a:sysClr val="windowText" lastClr="000000"/>
              </a:solidFill>
              <a:latin typeface="+mn-lt"/>
            </a:rPr>
            <a:t>Tình</a:t>
          </a:r>
          <a:r>
            <a:rPr lang="en-US" b="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b="0" dirty="0" err="1">
              <a:solidFill>
                <a:sysClr val="windowText" lastClr="000000"/>
              </a:solidFill>
              <a:latin typeface="+mn-lt"/>
            </a:rPr>
            <a:t>toán</a:t>
          </a:r>
          <a:r>
            <a:rPr lang="en-US" b="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b="0" dirty="0" err="1">
              <a:solidFill>
                <a:sysClr val="windowText" lastClr="000000"/>
              </a:solidFill>
              <a:latin typeface="+mn-lt"/>
            </a:rPr>
            <a:t>dữ</a:t>
          </a:r>
          <a:r>
            <a:rPr lang="en-US" b="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b="0" dirty="0" err="1">
              <a:solidFill>
                <a:sysClr val="windowText" lastClr="000000"/>
              </a:solidFill>
              <a:latin typeface="+mn-lt"/>
            </a:rPr>
            <a:t>liệu</a:t>
          </a:r>
          <a:r>
            <a:rPr lang="en-US" b="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b="0" dirty="0" err="1">
              <a:solidFill>
                <a:sysClr val="windowText" lastClr="000000"/>
              </a:solidFill>
              <a:latin typeface="+mn-lt"/>
            </a:rPr>
            <a:t>môi</a:t>
          </a:r>
          <a:r>
            <a:rPr lang="en-US" b="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b="0" dirty="0" err="1">
              <a:solidFill>
                <a:sysClr val="windowText" lastClr="000000"/>
              </a:solidFill>
              <a:latin typeface="+mn-lt"/>
            </a:rPr>
            <a:t>trường</a:t>
          </a:r>
          <a:endParaRPr lang="en-US" b="0" dirty="0">
            <a:solidFill>
              <a:sysClr val="windowText" lastClr="000000"/>
            </a:solidFill>
            <a:latin typeface="+mn-lt"/>
          </a:endParaRPr>
        </a:p>
      </dgm:t>
    </dgm:pt>
    <dgm:pt modelId="{9429AEC0-EFB1-443C-88F2-E70C0585CF01}" type="parTrans" cxnId="{60045028-EB93-4B78-9898-4024C8DC94D8}">
      <dgm:prSet/>
      <dgm:spPr/>
      <dgm:t>
        <a:bodyPr/>
        <a:lstStyle/>
        <a:p>
          <a:endParaRPr lang="en-US"/>
        </a:p>
      </dgm:t>
    </dgm:pt>
    <dgm:pt modelId="{317C96A4-AD47-40EC-AA46-A54C26738CDF}" type="sibTrans" cxnId="{60045028-EB93-4B78-9898-4024C8DC94D8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5" custScaleX="123193" custScaleY="12319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10" custScaleX="98313" custScaleY="184355" custLinFactNeighborX="2740" custLinFactNeighborY="40334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10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CEB1DC62-7BA4-41EA-8370-F2700EAC6F9C}" type="pres">
      <dgm:prSet presAssocID="{2BADA90A-4AA3-4BA3-BE91-610DD2DC8D87}" presName="compNode" presStyleCnt="0"/>
      <dgm:spPr/>
    </dgm:pt>
    <dgm:pt modelId="{C412CF42-361A-4DB7-AEE7-5E60FC44BB97}" type="pres">
      <dgm:prSet presAssocID="{2BADA90A-4AA3-4BA3-BE91-610DD2DC8D87}" presName="topSpace" presStyleCnt="0"/>
      <dgm:spPr/>
    </dgm:pt>
    <dgm:pt modelId="{BCC95C57-B1B4-4DD8-83A9-630D1148A307}" type="pres">
      <dgm:prSet presAssocID="{2BADA90A-4AA3-4BA3-BE91-610DD2DC8D87}" presName="photoElip" presStyleLbl="node1" presStyleIdx="1" presStyleCnt="5" custAng="16200000" custScaleX="123193" custScaleY="123193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</dgm:pt>
    <dgm:pt modelId="{94B03D3C-252B-45FD-B17C-041ED420BCFD}" type="pres">
      <dgm:prSet presAssocID="{2BADA90A-4AA3-4BA3-BE91-610DD2DC8D87}" presName="iconSpace" presStyleCnt="0"/>
      <dgm:spPr/>
    </dgm:pt>
    <dgm:pt modelId="{97C53472-DCFE-4F8C-A141-6D024E1D3441}" type="pres">
      <dgm:prSet presAssocID="{2BADA90A-4AA3-4BA3-BE91-610DD2DC8D87}" presName="nameTx" presStyleLbl="revTx" presStyleIdx="2" presStyleCnt="10" custScaleX="114390" custScaleY="150663" custLinFactNeighborX="-641" custLinFactNeighborY="47821">
        <dgm:presLayoutVars>
          <dgm:chMax val="0"/>
          <dgm:chPref val="0"/>
        </dgm:presLayoutVars>
      </dgm:prSet>
      <dgm:spPr/>
    </dgm:pt>
    <dgm:pt modelId="{A5B90EF4-3981-4C6D-8742-243D0BE7691B}" type="pres">
      <dgm:prSet presAssocID="{2BADA90A-4AA3-4BA3-BE91-610DD2DC8D87}" presName="txSpace" presStyleCnt="0"/>
      <dgm:spPr/>
    </dgm:pt>
    <dgm:pt modelId="{E8B3337C-5A70-4944-BE9E-E28F69CAC172}" type="pres">
      <dgm:prSet presAssocID="{2BADA90A-4AA3-4BA3-BE91-610DD2DC8D87}" presName="desTx" presStyleLbl="revTx" presStyleIdx="3" presStyleCnt="10">
        <dgm:presLayoutVars/>
      </dgm:prSet>
      <dgm:spPr/>
    </dgm:pt>
    <dgm:pt modelId="{73526FCA-1B0F-4C1A-A7D8-D7BBEF7C8CE1}" type="pres">
      <dgm:prSet presAssocID="{2BADA90A-4AA3-4BA3-BE91-610DD2DC8D87}" presName="bottSpace" presStyleCnt="0"/>
      <dgm:spPr/>
    </dgm:pt>
    <dgm:pt modelId="{8A7B1F13-635A-48C2-A145-9628F3D5B661}" type="pres">
      <dgm:prSet presAssocID="{317C96A4-AD47-40EC-AA46-A54C26738CDF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2" presStyleCnt="5" custScaleX="123193" custScaleY="123193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4" presStyleCnt="10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5" presStyleCnt="10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3" presStyleCnt="5" custScaleX="123193" custScaleY="123193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6" presStyleCnt="10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7" presStyleCnt="10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4" presStyleCnt="5" custScaleX="123193" custScaleY="123193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8" presStyleCnt="10" custScaleX="113279" custScaleY="169381" custLinFactNeighborX="583" custLinFactNeighborY="47821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9" presStyleCnt="10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2" destOrd="0" parTransId="{04936CC5-1B2F-4620-ABDF-F195956C3F4A}" sibTransId="{E019F05B-61F4-4915-9D10-5D6F328EA591}"/>
    <dgm:cxn modelId="{60045028-EB93-4B78-9898-4024C8DC94D8}" srcId="{5C72703F-EB58-4B0C-8B2A-EDF2A51B2C6C}" destId="{2BADA90A-4AA3-4BA3-BE91-610DD2DC8D87}" srcOrd="1" destOrd="0" parTransId="{9429AEC0-EFB1-443C-88F2-E70C0585CF01}" sibTransId="{317C96A4-AD47-40EC-AA46-A54C26738CDF}"/>
    <dgm:cxn modelId="{E453DE61-2D1F-43E8-A54F-8220C2C0D796}" type="presOf" srcId="{2BADA90A-4AA3-4BA3-BE91-610DD2DC8D87}" destId="{97C53472-DCFE-4F8C-A141-6D024E1D3441}" srcOrd="0" destOrd="0" presId="urn:microsoft.com/office/officeart/2019/1/layout/PeoplePortraitsList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4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3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B63475FA-B796-4874-B6A0-A824048971D8}" type="presParOf" srcId="{BF30E86D-EAFC-44CE-B56C-D7C5EC7742F3}" destId="{CEB1DC62-7BA4-41EA-8370-F2700EAC6F9C}" srcOrd="2" destOrd="0" presId="urn:microsoft.com/office/officeart/2019/1/layout/PeoplePortraitsList"/>
    <dgm:cxn modelId="{D4E82C62-598D-4E39-9215-CB6C3488BCA8}" type="presParOf" srcId="{CEB1DC62-7BA4-41EA-8370-F2700EAC6F9C}" destId="{C412CF42-361A-4DB7-AEE7-5E60FC44BB97}" srcOrd="0" destOrd="0" presId="urn:microsoft.com/office/officeart/2019/1/layout/PeoplePortraitsList"/>
    <dgm:cxn modelId="{69A1C523-8D5C-4AF4-89D8-ED6DCC76344B}" type="presParOf" srcId="{CEB1DC62-7BA4-41EA-8370-F2700EAC6F9C}" destId="{BCC95C57-B1B4-4DD8-83A9-630D1148A307}" srcOrd="1" destOrd="0" presId="urn:microsoft.com/office/officeart/2019/1/layout/PeoplePortraitsList"/>
    <dgm:cxn modelId="{E6C62D09-D2E5-4C91-9EED-07207B31D3B0}" type="presParOf" srcId="{CEB1DC62-7BA4-41EA-8370-F2700EAC6F9C}" destId="{94B03D3C-252B-45FD-B17C-041ED420BCFD}" srcOrd="2" destOrd="0" presId="urn:microsoft.com/office/officeart/2019/1/layout/PeoplePortraitsList"/>
    <dgm:cxn modelId="{4F21077D-A435-43AB-B69B-0FDB6FD93CB7}" type="presParOf" srcId="{CEB1DC62-7BA4-41EA-8370-F2700EAC6F9C}" destId="{97C53472-DCFE-4F8C-A141-6D024E1D3441}" srcOrd="3" destOrd="0" presId="urn:microsoft.com/office/officeart/2019/1/layout/PeoplePortraitsList"/>
    <dgm:cxn modelId="{1E2109A4-4C54-459E-9E31-D79E1C6F7602}" type="presParOf" srcId="{CEB1DC62-7BA4-41EA-8370-F2700EAC6F9C}" destId="{A5B90EF4-3981-4C6D-8742-243D0BE7691B}" srcOrd="4" destOrd="0" presId="urn:microsoft.com/office/officeart/2019/1/layout/PeoplePortraitsList"/>
    <dgm:cxn modelId="{BCA15255-DDAE-4B22-8CEC-47CC84DA8CBC}" type="presParOf" srcId="{CEB1DC62-7BA4-41EA-8370-F2700EAC6F9C}" destId="{E8B3337C-5A70-4944-BE9E-E28F69CAC172}" srcOrd="5" destOrd="0" presId="urn:microsoft.com/office/officeart/2019/1/layout/PeoplePortraitsList"/>
    <dgm:cxn modelId="{5C2E7DE2-D96A-404F-96C0-B76EBF224D6A}" type="presParOf" srcId="{CEB1DC62-7BA4-41EA-8370-F2700EAC6F9C}" destId="{73526FCA-1B0F-4C1A-A7D8-D7BBEF7C8CE1}" srcOrd="6" destOrd="0" presId="urn:microsoft.com/office/officeart/2019/1/layout/PeoplePortraitsList"/>
    <dgm:cxn modelId="{B8F11757-223D-4D48-834B-580DEBD02061}" type="presParOf" srcId="{BF30E86D-EAFC-44CE-B56C-D7C5EC7742F3}" destId="{8A7B1F13-635A-48C2-A145-9628F3D5B661}" srcOrd="3" destOrd="0" presId="urn:microsoft.com/office/officeart/2019/1/layout/PeoplePortraitsList"/>
    <dgm:cxn modelId="{E4C40201-6BC4-420D-A8E7-A3465911B5D7}" type="presParOf" srcId="{BF30E86D-EAFC-44CE-B56C-D7C5EC7742F3}" destId="{E40BB94D-AE1C-4F05-8AA5-E9FA9A8CCCDE}" srcOrd="4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5" destOrd="0" presId="urn:microsoft.com/office/officeart/2019/1/layout/PeoplePortraitsList"/>
    <dgm:cxn modelId="{123A582B-C4F8-4519-967F-856EBB9F6F06}" type="presParOf" srcId="{BF30E86D-EAFC-44CE-B56C-D7C5EC7742F3}" destId="{D5C9CF54-A3DB-4262-A188-C006BBF08A29}" srcOrd="6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7" destOrd="0" presId="urn:microsoft.com/office/officeart/2019/1/layout/PeoplePortraitsList"/>
    <dgm:cxn modelId="{C9461069-5B02-4E7D-89BF-60D89C5520D1}" type="presParOf" srcId="{BF30E86D-EAFC-44CE-B56C-D7C5EC7742F3}" destId="{F836F72C-94C1-41ED-BA62-813057647F9C}" srcOrd="8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4398" y="851023"/>
          <a:ext cx="1952612" cy="2074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39405" y="3083665"/>
          <a:ext cx="1404732" cy="100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G-Hub</a:t>
          </a:r>
          <a:br>
            <a:rPr lang="en-US" sz="1600" kern="1200" dirty="0">
              <a:solidFill>
                <a:sysClr val="windowText" lastClr="000000"/>
              </a:solidFill>
            </a:rPr>
          </a:br>
          <a:r>
            <a:rPr lang="en-US" sz="1600" b="0" kern="1200" dirty="0" err="1">
              <a:solidFill>
                <a:sysClr val="windowText" lastClr="000000"/>
              </a:solidFill>
            </a:rPr>
            <a:t>Bộ</a:t>
          </a:r>
          <a:r>
            <a:rPr lang="en-US" sz="1600" b="0" kern="1200" dirty="0">
              <a:solidFill>
                <a:sysClr val="windowText" lastClr="000000"/>
              </a:solidFill>
            </a:rPr>
            <a:t> </a:t>
          </a:r>
          <a:r>
            <a:rPr lang="en-US" sz="1600" b="0" kern="1200" dirty="0" err="1">
              <a:solidFill>
                <a:sysClr val="windowText" lastClr="000000"/>
              </a:solidFill>
            </a:rPr>
            <a:t>điều</a:t>
          </a:r>
          <a:r>
            <a:rPr lang="en-US" sz="1600" b="0" kern="1200" dirty="0">
              <a:solidFill>
                <a:sysClr val="windowText" lastClr="000000"/>
              </a:solidFill>
            </a:rPr>
            <a:t> </a:t>
          </a:r>
          <a:r>
            <a:rPr lang="en-US" sz="1600" b="0" kern="1200" dirty="0" err="1">
              <a:solidFill>
                <a:sysClr val="windowText" lastClr="000000"/>
              </a:solidFill>
            </a:rPr>
            <a:t>khiển</a:t>
          </a:r>
          <a:r>
            <a:rPr lang="en-US" sz="1600" b="0" kern="1200" dirty="0">
              <a:solidFill>
                <a:sysClr val="windowText" lastClr="000000"/>
              </a:solidFill>
            </a:rPr>
            <a:t> </a:t>
          </a:r>
          <a:r>
            <a:rPr lang="en-US" sz="1600" b="0" kern="1200" dirty="0" err="1">
              <a:solidFill>
                <a:sysClr val="windowText" lastClr="000000"/>
              </a:solidFill>
            </a:rPr>
            <a:t>trung</a:t>
          </a:r>
          <a:r>
            <a:rPr lang="en-US" sz="1600" b="0" kern="1200" dirty="0">
              <a:solidFill>
                <a:sysClr val="windowText" lastClr="000000"/>
              </a:solidFill>
            </a:rPr>
            <a:t> </a:t>
          </a:r>
          <a:r>
            <a:rPr lang="en-US" sz="1600" b="0" kern="1200" dirty="0" err="1">
              <a:solidFill>
                <a:sysClr val="windowText" lastClr="000000"/>
              </a:solidFill>
            </a:rPr>
            <a:t>tâm</a:t>
          </a:r>
          <a:endParaRPr lang="en-US" sz="1600" b="0" kern="1200" dirty="0">
            <a:solidFill>
              <a:sysClr val="windowText" lastClr="000000"/>
            </a:solidFill>
            <a:latin typeface="+mn-lt"/>
          </a:endParaRPr>
        </a:p>
      </dsp:txBody>
      <dsp:txXfrm>
        <a:off x="239405" y="3083665"/>
        <a:ext cx="1404732" cy="1000656"/>
      </dsp:txXfrm>
    </dsp:sp>
    <dsp:sp modelId="{7D166BBB-55AF-452C-B9A0-94A1EE55FF4F}">
      <dsp:nvSpPr>
        <dsp:cNvPr id="0" name=""/>
        <dsp:cNvSpPr/>
      </dsp:nvSpPr>
      <dsp:spPr>
        <a:xfrm>
          <a:off x="188202" y="3709154"/>
          <a:ext cx="1503661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95C57-B1B4-4DD8-83A9-630D1148A307}">
      <dsp:nvSpPr>
        <dsp:cNvPr id="0" name=""/>
        <dsp:cNvSpPr/>
      </dsp:nvSpPr>
      <dsp:spPr>
        <a:xfrm rot="16200000">
          <a:off x="2234385" y="851023"/>
          <a:ext cx="1952612" cy="207444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53472-DCFE-4F8C-A141-6D024E1D3441}">
      <dsp:nvSpPr>
        <dsp:cNvPr id="0" name=""/>
        <dsp:cNvSpPr/>
      </dsp:nvSpPr>
      <dsp:spPr>
        <a:xfrm>
          <a:off x="2293989" y="3215741"/>
          <a:ext cx="1813084" cy="81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500" b="1" kern="1200" dirty="0">
              <a:solidFill>
                <a:schemeClr val="accent5"/>
              </a:solidFill>
            </a:rPr>
            <a:t>Node Sensor</a:t>
          </a:r>
          <a:br>
            <a:rPr lang="en-US" sz="1500" kern="1200" dirty="0">
              <a:solidFill>
                <a:sysClr val="windowText" lastClr="000000"/>
              </a:solidFill>
            </a:rPr>
          </a:b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Tình</a:t>
          </a:r>
          <a:r>
            <a:rPr lang="en-US" sz="1500" b="0" kern="120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toán</a:t>
          </a:r>
          <a:r>
            <a:rPr lang="en-US" sz="1500" b="0" kern="120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dữ</a:t>
          </a:r>
          <a:r>
            <a:rPr lang="en-US" sz="1500" b="0" kern="120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liệu</a:t>
          </a:r>
          <a:r>
            <a:rPr lang="en-US" sz="1500" b="0" kern="120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môi</a:t>
          </a:r>
          <a:r>
            <a:rPr lang="en-US" sz="1500" b="0" kern="1200" dirty="0">
              <a:solidFill>
                <a:sysClr val="windowText" lastClr="000000"/>
              </a:solidFill>
              <a:latin typeface="+mn-lt"/>
            </a:rPr>
            <a:t> </a:t>
          </a:r>
          <a:r>
            <a:rPr lang="en-US" sz="1500" b="0" kern="1200" dirty="0" err="1">
              <a:solidFill>
                <a:sysClr val="windowText" lastClr="000000"/>
              </a:solidFill>
              <a:latin typeface="+mn-lt"/>
            </a:rPr>
            <a:t>trường</a:t>
          </a:r>
          <a:endParaRPr lang="en-US" sz="1500" b="0" kern="1200" dirty="0">
            <a:solidFill>
              <a:sysClr val="windowText" lastClr="000000"/>
            </a:solidFill>
            <a:latin typeface="+mn-lt"/>
          </a:endParaRPr>
        </a:p>
      </dsp:txBody>
      <dsp:txXfrm>
        <a:off x="2293989" y="3215741"/>
        <a:ext cx="1813084" cy="817780"/>
      </dsp:txXfrm>
    </dsp:sp>
    <dsp:sp modelId="{E8B3337C-5A70-4944-BE9E-E28F69CAC172}">
      <dsp:nvSpPr>
        <dsp:cNvPr id="0" name=""/>
        <dsp:cNvSpPr/>
      </dsp:nvSpPr>
      <dsp:spPr>
        <a:xfrm>
          <a:off x="2418190" y="3709154"/>
          <a:ext cx="158500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464373" y="851023"/>
          <a:ext cx="1952612" cy="2074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648178" y="3190678"/>
          <a:ext cx="1585002" cy="54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Node relay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 err="1">
              <a:solidFill>
                <a:schemeClr val="tx1"/>
              </a:solidFill>
            </a:rPr>
            <a:t>Bật</a:t>
          </a:r>
          <a:r>
            <a:rPr lang="en-US" sz="1600" b="0" kern="1200" dirty="0">
              <a:solidFill>
                <a:schemeClr val="tx1"/>
              </a:solidFill>
            </a:rPr>
            <a:t>/ </a:t>
          </a:r>
          <a:r>
            <a:rPr lang="en-US" sz="1600" b="0" kern="1200" dirty="0" err="1">
              <a:solidFill>
                <a:schemeClr val="tx1"/>
              </a:solidFill>
            </a:rPr>
            <a:t>tắt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thiết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bị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kết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nối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4648178" y="3190678"/>
        <a:ext cx="1585002" cy="542787"/>
      </dsp:txXfrm>
    </dsp:sp>
    <dsp:sp modelId="{1223E777-77CB-4A9A-BF21-12B513842696}">
      <dsp:nvSpPr>
        <dsp:cNvPr id="0" name=""/>
        <dsp:cNvSpPr/>
      </dsp:nvSpPr>
      <dsp:spPr>
        <a:xfrm>
          <a:off x="4648178" y="3709154"/>
          <a:ext cx="158500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694361" y="851023"/>
          <a:ext cx="1952612" cy="207444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878166" y="3190678"/>
          <a:ext cx="1585002" cy="54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1" kern="1200" dirty="0">
              <a:solidFill>
                <a:schemeClr val="accent5"/>
              </a:solidFill>
            </a:rPr>
            <a:t>Node Button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 err="1">
              <a:solidFill>
                <a:schemeClr val="tx1"/>
              </a:solidFill>
            </a:rPr>
            <a:t>Liên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kết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với</a:t>
          </a:r>
          <a:r>
            <a:rPr lang="en-US" sz="1600" b="0" kern="1200" dirty="0">
              <a:solidFill>
                <a:schemeClr val="tx1"/>
              </a:solidFill>
            </a:rPr>
            <a:t> relay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878166" y="3190678"/>
        <a:ext cx="1585002" cy="542787"/>
      </dsp:txXfrm>
    </dsp:sp>
    <dsp:sp modelId="{EE420F84-477D-4635-BEF8-66426E9A259D}">
      <dsp:nvSpPr>
        <dsp:cNvPr id="0" name=""/>
        <dsp:cNvSpPr/>
      </dsp:nvSpPr>
      <dsp:spPr>
        <a:xfrm>
          <a:off x="7101667" y="2732353"/>
          <a:ext cx="158500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924349" y="851023"/>
          <a:ext cx="1952612" cy="2074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9012158" y="3164942"/>
          <a:ext cx="1795475" cy="91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b="1" kern="1200" dirty="0">
              <a:solidFill>
                <a:schemeClr val="accent5"/>
              </a:solidFill>
            </a:rPr>
            <a:t>Node Relay ADE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 err="1">
              <a:solidFill>
                <a:schemeClr val="tx1"/>
              </a:solidFill>
            </a:rPr>
            <a:t>Tính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toán</a:t>
          </a:r>
          <a:r>
            <a:rPr lang="en-US" sz="1600" b="0" kern="1200" dirty="0">
              <a:solidFill>
                <a:schemeClr val="tx1"/>
              </a:solidFill>
            </a:rPr>
            <a:t> thông </a:t>
          </a:r>
          <a:r>
            <a:rPr lang="en-US" sz="1600" b="0" kern="1200" dirty="0" err="1">
              <a:solidFill>
                <a:schemeClr val="tx1"/>
              </a:solidFill>
            </a:rPr>
            <a:t>số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  <a:r>
            <a:rPr lang="en-US" sz="1600" b="0" kern="1200" dirty="0" err="1">
              <a:solidFill>
                <a:schemeClr val="tx1"/>
              </a:solidFill>
            </a:rPr>
            <a:t>điện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9012158" y="3164942"/>
        <a:ext cx="1795475" cy="919379"/>
      </dsp:txXfrm>
    </dsp:sp>
    <dsp:sp modelId="{5A7600AF-A34B-4D03-B3D6-B3C760AE8E06}">
      <dsp:nvSpPr>
        <dsp:cNvPr id="0" name=""/>
        <dsp:cNvSpPr/>
      </dsp:nvSpPr>
      <dsp:spPr>
        <a:xfrm>
          <a:off x="9136985" y="3660658"/>
          <a:ext cx="158500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CC4CA2-EC9E-CBC2-BF7F-3A862F27B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LUẬN VĂN TỐT NGHIỆP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5AF31-C4CC-2DA7-B98B-E01DF021C6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4CC3A-4CA4-4BC4-A794-B67E0FAD7F7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9E09-4A5F-E383-B0AD-4CA2732B3A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9EB70-9C1B-56D2-954B-3C14622EFB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EECC9-6A18-4646-9D04-C888337D5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8673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LUẬN VĂN TỐT NGHIỆP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7B21-1375-41F4-92D9-FBCC7C41F5C5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63340-2B07-43A4-BAA5-0391C17E2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283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/>
              <a:t>liệu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LUẬN VĂN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66581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A9A6-275B-CFC4-A7ED-392F952F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6C4CD-E522-3356-5AAC-46AA38DAC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1FFD1-838C-EAE8-75EA-6643F8CF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7AA9-1AA3-4397-8C60-634499B0330D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D73C-FEC4-EB49-C657-6A44EF60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E95E7-90FB-75AE-FF8D-DC684152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B864-ABEA-9567-CEEA-E870B6DA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FC49-2F3D-EA27-DEFD-5F4B9C514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EB6ED-5BC6-7383-B3E5-5F369701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56D4-853F-4FDF-B280-CEB78F4CB524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964E-E514-33D9-7BF5-312ECEAF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3E9BA-773C-554B-C952-B181653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8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449A64-C88B-E374-F196-26D3FC6F0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5A14-2030-217C-2D74-9906D4E5F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D6C7B-9750-67A2-EA62-4286ED59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4C9-7249-4E3D-A661-71357333AE56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32D28-F1A9-C2EA-CD82-026AE78D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FF3B-5471-8C0E-A8CC-86E861F0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Dương Quốc Hoàng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D38C0-20B9-40B7-A27E-4BF453A06947}" type="datetime8">
              <a:rPr lang="vi-VN" smtClean="0">
                <a:solidFill>
                  <a:prstClr val="black"/>
                </a:solidFill>
              </a:rPr>
              <a:t>07/06/2023 7:20 SA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53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9773-B9DB-92D2-B16A-A20B19F9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9B60-786D-CF22-96AD-DFFCDBE56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44A1C-F49A-8954-C60C-A6D1B90D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F904-169F-40E4-BA30-D0E3C3D2D3B6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BEC7-915D-64C3-5B2B-9B0B1373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BD62C-CB83-DCC5-FF5B-66EA640C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1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00A0-FE81-4F90-3BB1-50973D29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A6569-A4B0-A86F-DDC8-4C7A39BA5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527EE-E6CE-7A6A-85C2-2A7580EE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631A-F12A-4D29-BB72-5E9038BDD56E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F8D2B-FBCD-E37D-388D-0D16339C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0DE6-C460-3AC9-C9B9-46E65E9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494D-28B8-D4AE-A897-C5849F13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BCB7-0804-5992-26EB-CC1B82AF3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8176C-13E3-CC77-FECE-6549E41C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2CD0-AF2B-A4EE-2CBC-2A160EAF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7EBA-D0AE-466A-9F0B-F2AFCE53B75A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BA857-7281-B520-1A8A-35978FE6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360DB-60E8-D34F-AB69-CD463F5B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0989-7D83-6E00-C432-BDF3A07A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3799-CBD5-58BB-65CA-CDFDCDB6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7D5DE-0982-D862-F517-18E140F3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8EF10-794F-DBFC-EB95-33CE3EC5C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30EB2-FF43-F84A-152F-71CD2EB08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FCE87-3507-316B-30CA-E6707271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6FD6A-F2D5-4D85-9127-DFE7A97AD96A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7A0C6-AB63-CFA0-19B9-A9179D3C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36787-19BA-7DA3-70DE-000809B7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5773-7297-C110-76BA-ECABF8CB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19A20-248F-44CE-F9E6-E4A8E8A4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D601-EA9C-40DA-A5DA-2518AA44246C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3B4F-DFEA-A3EF-9131-08097BA1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E18C-FC9C-2052-BAAD-EF97B0A5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FFDA4-B2EB-C0A1-DC69-A2D6AC07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A28E-A13C-4EF5-983B-24B2B3EBB1CE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C4A5-218B-FEDB-65FE-95E8D5DA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69FF-8EF5-1D8F-BADD-E0FF4E56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2065-053C-2C7D-C944-AB8366B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5EA1-5D58-DDF6-39CB-768B7C50E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B1FA3-7CCF-BFD3-6E6F-029C5DF75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43378-C3EA-B091-5E82-2ED77509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EA49-30FE-4842-8C75-D3D194F682FD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BC75-AF99-FAB3-330B-9A0D6792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8D570-EFC8-FDB8-9340-A98ADBB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8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07F6-6360-EC38-D56D-902155B5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4CCA-114C-E2AC-D3D5-1C533C85F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C8743-8A1C-5E04-4D5A-E113EA837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69CAB-9F36-46A5-E28D-A6EE274D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275A-5695-44A3-B77A-EC33B48E5DC6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4227-B93B-DEBC-6B8F-7A30B8F8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C7CAE-AB36-EC50-EE53-7634253C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FF89E-299A-B89A-2F67-6B361FB5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C42D5-D643-A35B-E94D-87E951E20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0D5C-19F0-DF76-8FCD-75C39BAE6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EDE32-EAB7-4DAD-8002-9503B5CEDD65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0C4A-37FA-BDA0-B35F-67B992A1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077E-08B2-F93D-9B0A-E19D9C47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C9A6F-A2A9-4A03-AC19-5CA10FD9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059" y="2552099"/>
            <a:ext cx="9766890" cy="672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spc="-40" baseline="0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150" y="4907280"/>
            <a:ext cx="4838131" cy="138774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kern="1200" spc="-20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spc="-20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kern="1200" spc="-20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Quốc Hoàng	 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1711377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1" kern="1200" spc="-2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sz="2400" b="1" kern="1200" spc="-20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sz="2400" b="1" kern="1200" spc="-20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b="1" kern="1200" spc="-2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503C7-3344-2EBE-C043-BCDCF2189985}"/>
              </a:ext>
            </a:extLst>
          </p:cNvPr>
          <p:cNvSpPr txBox="1"/>
          <p:nvPr/>
        </p:nvSpPr>
        <p:spPr>
          <a:xfrm>
            <a:off x="1367051" y="3423920"/>
            <a:ext cx="94578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3400" b="1" dirty="0">
                <a:solidFill>
                  <a:srgbClr val="1D81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Zigbee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4328FF-81A1-DE44-69A9-DB6B750049C2}"/>
              </a:ext>
            </a:extLst>
          </p:cNvPr>
          <p:cNvGrpSpPr/>
          <p:nvPr/>
        </p:nvGrpSpPr>
        <p:grpSpPr>
          <a:xfrm>
            <a:off x="0" y="0"/>
            <a:ext cx="12586722" cy="2833481"/>
            <a:chOff x="0" y="0"/>
            <a:chExt cx="12586722" cy="2833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726BA1-132F-4253-67F7-89A818583963}"/>
                </a:ext>
              </a:extLst>
            </p:cNvPr>
            <p:cNvSpPr/>
            <p:nvPr/>
          </p:nvSpPr>
          <p:spPr>
            <a:xfrm>
              <a:off x="0" y="0"/>
              <a:ext cx="12192000" cy="233725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0C4986-094F-7BC5-365B-6C768561A34D}"/>
                </a:ext>
              </a:extLst>
            </p:cNvPr>
            <p:cNvSpPr txBox="1"/>
            <p:nvPr/>
          </p:nvSpPr>
          <p:spPr>
            <a:xfrm>
              <a:off x="1965278" y="342197"/>
              <a:ext cx="88596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 HỌC QUỐC GIA TP.HỒ CHÍ MINH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 ĐẠI HỌC BÁCH KHOA</a:t>
              </a:r>
            </a:p>
          </p:txBody>
        </p:sp>
        <p:pic>
          <p:nvPicPr>
            <p:cNvPr id="6" name="Picture 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F7786564-BA90-2615-135F-91E98E93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3176" y="342197"/>
              <a:ext cx="3523546" cy="24912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DE7873-DE7B-A6B2-024B-0D27D70D55E1}"/>
                </a:ext>
              </a:extLst>
            </p:cNvPr>
            <p:cNvSpPr txBox="1"/>
            <p:nvPr/>
          </p:nvSpPr>
          <p:spPr>
            <a:xfrm>
              <a:off x="4687899" y="1431854"/>
              <a:ext cx="3414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ĐIỆN – ĐIỆN TỬ</a:t>
              </a:r>
            </a:p>
            <a:p>
              <a:pPr algn="ctr"/>
              <a:r>
                <a:rPr 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BỘ MÔN THIẾT BỊ ĐIỆN</a:t>
              </a:r>
            </a:p>
          </p:txBody>
        </p: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0108265-42D9-0D52-D09F-2D16AA66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FFE1D1-B375-473E-9F47-4193D12D243A}" type="datetime8">
              <a:rPr lang="vi-VN" smtClean="0">
                <a:solidFill>
                  <a:prstClr val="black"/>
                </a:solidFill>
              </a:rPr>
              <a:t>07/06/2023 7:20 SA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557856B-247E-ED7C-8B5C-0940CDA9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Dương Quốc Hoàng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ACA4039-54E3-B6A3-49EA-D63BEA22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10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0EAB148-0216-2819-01FD-D9B1A1088689}"/>
              </a:ext>
            </a:extLst>
          </p:cNvPr>
          <p:cNvGrpSpPr/>
          <p:nvPr/>
        </p:nvGrpSpPr>
        <p:grpSpPr>
          <a:xfrm>
            <a:off x="1878774" y="1234254"/>
            <a:ext cx="8103426" cy="5030547"/>
            <a:chOff x="1878774" y="1234254"/>
            <a:chExt cx="8103426" cy="5030547"/>
          </a:xfrm>
        </p:grpSpPr>
        <p:pic>
          <p:nvPicPr>
            <p:cNvPr id="2" name="Picture 1" descr="A computer screen 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CAA6AAB4-3D54-A272-F909-8D97BEC1C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775" y="1234254"/>
              <a:ext cx="8103425" cy="45688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D0CC30-1AFE-28BB-DF2B-CBB39FE6C42B}"/>
                </a:ext>
              </a:extLst>
            </p:cNvPr>
            <p:cNvSpPr txBox="1"/>
            <p:nvPr/>
          </p:nvSpPr>
          <p:spPr>
            <a:xfrm>
              <a:off x="1878774" y="5803136"/>
              <a:ext cx="8103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View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web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host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34601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097499-3ED3-2F3C-25C3-5A65A58E03DC}"/>
              </a:ext>
            </a:extLst>
          </p:cNvPr>
          <p:cNvGrpSpPr/>
          <p:nvPr/>
        </p:nvGrpSpPr>
        <p:grpSpPr>
          <a:xfrm>
            <a:off x="1682749" y="1197790"/>
            <a:ext cx="8495475" cy="5067011"/>
            <a:chOff x="1682749" y="1197790"/>
            <a:chExt cx="8495475" cy="5067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D0CC30-1AFE-28BB-DF2B-CBB39FE6C42B}"/>
                </a:ext>
              </a:extLst>
            </p:cNvPr>
            <p:cNvSpPr txBox="1"/>
            <p:nvPr/>
          </p:nvSpPr>
          <p:spPr>
            <a:xfrm>
              <a:off x="1682750" y="5803136"/>
              <a:ext cx="8495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View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web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manager</a:t>
              </a: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0587CC-0D9E-F86E-19FF-C6E331BD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749" y="1197790"/>
              <a:ext cx="8495474" cy="460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1906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D4DA43-58F0-5CE5-4089-9920656056B9}"/>
              </a:ext>
            </a:extLst>
          </p:cNvPr>
          <p:cNvGrpSpPr/>
          <p:nvPr/>
        </p:nvGrpSpPr>
        <p:grpSpPr>
          <a:xfrm>
            <a:off x="1579668" y="1213781"/>
            <a:ext cx="8495474" cy="5044628"/>
            <a:chOff x="1579668" y="1213781"/>
            <a:chExt cx="8495474" cy="50446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D0CC30-1AFE-28BB-DF2B-CBB39FE6C42B}"/>
                </a:ext>
              </a:extLst>
            </p:cNvPr>
            <p:cNvSpPr txBox="1"/>
            <p:nvPr/>
          </p:nvSpPr>
          <p:spPr>
            <a:xfrm>
              <a:off x="1579668" y="5796744"/>
              <a:ext cx="8495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View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web 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user</a:t>
              </a:r>
            </a:p>
          </p:txBody>
        </p:sp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5748640-8E08-5478-AB8B-F9E3BE17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296" y="1213781"/>
              <a:ext cx="8344218" cy="443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6859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giữa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G-Hub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Back-end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838200" y="358714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MQTT (Message Queuing Telemetry Transport) là giao thức truyền thông điệp (message) theo mô hình publish/subscribe (cung cấp / thuê bao), được sử dụng cho các thiết bị IoT với băng thông thấp, độ tin cậy cao và khả năng được sử dụng trong mạng lưới không ổn định.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04314-E7BB-7771-39F1-C05F0003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89" y="1415395"/>
            <a:ext cx="6503021" cy="18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giữa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G-Hub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Back-end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546167" y="1614470"/>
            <a:ext cx="55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MQTT Broker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Mosquitto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broker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AF00C01F-AF17-9C20-1795-EF0235B7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04" y="1614470"/>
            <a:ext cx="5655002" cy="28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0ED3E-5043-7EA1-0F57-B7647DF67640}"/>
              </a:ext>
            </a:extLst>
          </p:cNvPr>
          <p:cNvSpPr txBox="1"/>
          <p:nvPr/>
        </p:nvSpPr>
        <p:spPr>
          <a:xfrm>
            <a:off x="546167" y="3048960"/>
            <a:ext cx="554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test.mosquito.org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mosquito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1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Smart home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4 ở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1BDB8-718F-8000-3D05-C3AC2EBF1CB6}"/>
              </a:ext>
            </a:extLst>
          </p:cNvPr>
          <p:cNvGrpSpPr/>
          <p:nvPr/>
        </p:nvGrpSpPr>
        <p:grpSpPr>
          <a:xfrm>
            <a:off x="1926123" y="1323570"/>
            <a:ext cx="7802563" cy="4614440"/>
            <a:chOff x="0" y="0"/>
            <a:chExt cx="3941445" cy="3267626"/>
          </a:xfrm>
        </p:grpSpPr>
        <p:pic>
          <p:nvPicPr>
            <p:cNvPr id="5" name="Picture 4" descr="A picture containing text, screenshot, diagram, rectangle&#10;&#10;Description automatically generated">
              <a:extLst>
                <a:ext uri="{FF2B5EF4-FFF2-40B4-BE49-F238E27FC236}">
                  <a16:creationId xmlns:a16="http://schemas.microsoft.com/office/drawing/2014/main" id="{35B806F5-DA0A-3608-A02E-130913C6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41445" cy="2950210"/>
            </a:xfrm>
            <a:prstGeom prst="rect">
              <a:avLst/>
            </a:prstGeom>
          </p:spPr>
        </p:pic>
        <p:sp>
          <p:nvSpPr>
            <p:cNvPr id="6" name="Text Box 1">
              <a:extLst>
                <a:ext uri="{FF2B5EF4-FFF2-40B4-BE49-F238E27FC236}">
                  <a16:creationId xmlns:a16="http://schemas.microsoft.com/office/drawing/2014/main" id="{0EE94536-27B8-361E-C28C-08A7DEAECDFC}"/>
                </a:ext>
              </a:extLst>
            </p:cNvPr>
            <p:cNvSpPr txBox="1"/>
            <p:nvPr/>
          </p:nvSpPr>
          <p:spPr>
            <a:xfrm>
              <a:off x="0" y="3006091"/>
              <a:ext cx="3941445" cy="26153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2400" kern="100" dirty="0" err="1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Cấu</a:t>
              </a:r>
              <a:r>
                <a:rPr lang="en-US" sz="2400" kern="100" dirty="0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2400" kern="100" dirty="0" err="1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trúc</a:t>
              </a:r>
              <a:r>
                <a:rPr lang="en-US" sz="2400" kern="100" dirty="0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2400" kern="100" dirty="0" err="1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ngôi</a:t>
              </a:r>
              <a:r>
                <a:rPr lang="en-US" sz="2400" kern="100" dirty="0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2400" kern="100" dirty="0" err="1">
                  <a:effectLst/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nhà</a:t>
              </a:r>
              <a:endParaRPr lang="en-US" sz="2400" kern="1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8822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Smart home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4 ở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Nam</a:t>
              </a:r>
            </a:p>
          </p:txBody>
        </p:sp>
      </p:grp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86AF163-8443-5440-0A7A-681B800F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7" y="1435330"/>
            <a:ext cx="5472813" cy="3568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7E986-1AD1-E434-8A8B-8AB421A61B64}"/>
              </a:ext>
            </a:extLst>
          </p:cNvPr>
          <p:cNvSpPr txBox="1"/>
          <p:nvPr/>
        </p:nvSpPr>
        <p:spPr>
          <a:xfrm>
            <a:off x="742517" y="5412510"/>
            <a:ext cx="464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C44F53E-192A-2F80-760E-A23C5AF2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30" y="1533271"/>
            <a:ext cx="5234153" cy="364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57C6F-A423-C80D-6E7C-8E4E7A87790E}"/>
              </a:ext>
            </a:extLst>
          </p:cNvPr>
          <p:cNvSpPr txBox="1"/>
          <p:nvPr/>
        </p:nvSpPr>
        <p:spPr>
          <a:xfrm>
            <a:off x="5699760" y="5422670"/>
            <a:ext cx="584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lắp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694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Smart home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4 ở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Nam</a:t>
              </a:r>
            </a:p>
          </p:txBody>
        </p:sp>
      </p:grpSp>
      <p:pic>
        <p:nvPicPr>
          <p:cNvPr id="2" name="Picture 1" descr="A diagram of a light bulb&#10;&#10;Description automatically generated with low confidence">
            <a:extLst>
              <a:ext uri="{FF2B5EF4-FFF2-40B4-BE49-F238E27FC236}">
                <a16:creationId xmlns:a16="http://schemas.microsoft.com/office/drawing/2014/main" id="{C1C09D4D-9740-BD3B-2264-44DBC0647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1" y="1604898"/>
            <a:ext cx="4726447" cy="356713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3CDFDC3-2673-3388-EFFA-6C60ADF43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4898"/>
            <a:ext cx="5135235" cy="36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Smart home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4 ở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52CD03-ED75-CA8D-E2C6-5F512237B3FE}"/>
              </a:ext>
            </a:extLst>
          </p:cNvPr>
          <p:cNvSpPr txBox="1"/>
          <p:nvPr/>
        </p:nvSpPr>
        <p:spPr>
          <a:xfrm>
            <a:off x="1056640" y="1664300"/>
            <a:ext cx="1022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 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đắt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thẩm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đục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76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19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FEFE2AC0-C10B-FF51-FDD9-A448F589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1334911"/>
            <a:ext cx="10226040" cy="4286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E50D93-1CB1-97AD-1F10-8673F4CA8D5D}"/>
              </a:ext>
            </a:extLst>
          </p:cNvPr>
          <p:cNvSpPr txBox="1"/>
          <p:nvPr/>
        </p:nvSpPr>
        <p:spPr>
          <a:xfrm>
            <a:off x="988060" y="5757857"/>
            <a:ext cx="102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572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		</a:t>
            </a:r>
            <a:fld id="{973C9A6F-A2A9-4A03-AC19-5CA10FD9E176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546167" y="1606793"/>
            <a:ext cx="76072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smart home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4 ở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9D13E383-13CF-0EF1-9AF1-113F13D4B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" r="2" b="2"/>
          <a:stretch/>
        </p:blipFill>
        <p:spPr>
          <a:xfrm>
            <a:off x="8097013" y="1526770"/>
            <a:ext cx="3826392" cy="32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20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AB8969-F14E-F3DA-F6B9-DB482D35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36" y="1565406"/>
            <a:ext cx="5447060" cy="3727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F095C-4216-2F2F-BE47-FFE2D3B3DC61}"/>
              </a:ext>
            </a:extLst>
          </p:cNvPr>
          <p:cNvSpPr txBox="1"/>
          <p:nvPr/>
        </p:nvSpPr>
        <p:spPr>
          <a:xfrm>
            <a:off x="838200" y="5557520"/>
            <a:ext cx="10416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machine, indoor, wall, LEGO&#10;&#10;Description automatically generated">
            <a:extLst>
              <a:ext uri="{FF2B5EF4-FFF2-40B4-BE49-F238E27FC236}">
                <a16:creationId xmlns:a16="http://schemas.microsoft.com/office/drawing/2014/main" id="{F7C357C0-CDBF-E8E9-B1F4-5644C3BAC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2" y="1699708"/>
            <a:ext cx="4944586" cy="3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hướng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11CC66-9A64-43FB-DAF7-DF41F7A40E2C}"/>
              </a:ext>
            </a:extLst>
          </p:cNvPr>
          <p:cNvSpPr txBox="1"/>
          <p:nvPr/>
        </p:nvSpPr>
        <p:spPr>
          <a:xfrm>
            <a:off x="1087120" y="1362347"/>
            <a:ext cx="1026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Zigbee, Trang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Panel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CEB-1D5F-3783-6772-15C2B23F620B}"/>
              </a:ext>
            </a:extLst>
          </p:cNvPr>
          <p:cNvSpPr txBox="1"/>
          <p:nvPr/>
        </p:nvSpPr>
        <p:spPr>
          <a:xfrm>
            <a:off x="962660" y="3141164"/>
            <a:ext cx="1026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58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EE96FB88-3689-6013-FC2A-A62AED41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4559" y="-196282"/>
            <a:ext cx="2941453" cy="1810752"/>
          </a:xfrm>
          <a:prstGeom prst="rect">
            <a:avLst/>
          </a:prstGeom>
        </p:spPr>
      </p:pic>
      <p:sp>
        <p:nvSpPr>
          <p:cNvPr id="2" name="TextBox 49">
            <a:extLst>
              <a:ext uri="{FF2B5EF4-FFF2-40B4-BE49-F238E27FC236}">
                <a16:creationId xmlns:a16="http://schemas.microsoft.com/office/drawing/2014/main" id="{FF8B466A-2FA2-7AC1-A3A2-AD8B4DB48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40940"/>
            <a:ext cx="105156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3376C7"/>
                </a:solidFill>
                <a:latin typeface="Arial" panose="020B0604020202020204" pitchFamily="34" charset="0"/>
              </a:rPr>
              <a:t>CẢM ƠN QUÝ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41384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11CC66-9A64-43FB-DAF7-DF41F7A40E2C}"/>
              </a:ext>
            </a:extLst>
          </p:cNvPr>
          <p:cNvSpPr txBox="1"/>
          <p:nvPr/>
        </p:nvSpPr>
        <p:spPr>
          <a:xfrm>
            <a:off x="1087120" y="1362347"/>
            <a:ext cx="1026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Thông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72E17-81EC-BDEF-4D9F-5CCF06523910}"/>
              </a:ext>
            </a:extLst>
          </p:cNvPr>
          <p:cNvSpPr txBox="1"/>
          <p:nvPr/>
        </p:nvSpPr>
        <p:spPr>
          <a:xfrm>
            <a:off x="1087120" y="2382752"/>
            <a:ext cx="6830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quat, ổ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cắm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&lt; 10A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82E715-66DB-3A15-F440-A1247B49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25" y="2257835"/>
            <a:ext cx="2367886" cy="236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B0D81-A84F-2C1C-ABA7-9FC407CD447B}"/>
              </a:ext>
            </a:extLst>
          </p:cNvPr>
          <p:cNvSpPr txBox="1"/>
          <p:nvPr/>
        </p:nvSpPr>
        <p:spPr>
          <a:xfrm>
            <a:off x="8736414" y="4753094"/>
            <a:ext cx="238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Relay 5VDC 10A</a:t>
            </a:r>
          </a:p>
        </p:txBody>
      </p:sp>
    </p:spTree>
    <p:extLst>
      <p:ext uri="{BB962C8B-B14F-4D97-AF65-F5344CB8AC3E}">
        <p14:creationId xmlns:p14="http://schemas.microsoft.com/office/powerpoint/2010/main" val="358383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11CC66-9A64-43FB-DAF7-DF41F7A40E2C}"/>
              </a:ext>
            </a:extLst>
          </p:cNvPr>
          <p:cNvSpPr txBox="1"/>
          <p:nvPr/>
        </p:nvSpPr>
        <p:spPr>
          <a:xfrm>
            <a:off x="1087120" y="1362347"/>
            <a:ext cx="1026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80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F931FB-0504-B632-EFDF-9E0DFA8B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61" y="1168833"/>
            <a:ext cx="8590877" cy="48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277AB0-29C1-F6CF-0B64-C134E3FC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1" y="1435330"/>
            <a:ext cx="6656814" cy="3744458"/>
          </a:xfrm>
          <a:prstGeom prst="rect">
            <a:avLst/>
          </a:prstGeom>
        </p:spPr>
      </p:pic>
      <p:pic>
        <p:nvPicPr>
          <p:cNvPr id="4" name="Picture 3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47B4B09F-A693-C424-4534-102AAEA2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22" y="1010396"/>
            <a:ext cx="3166778" cy="43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8E7C56-CF75-24C1-FA28-E01EE659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75" y="1187208"/>
            <a:ext cx="8755450" cy="49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BE4480-87B9-A45E-7C70-CF5CA58F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64" y="1220178"/>
            <a:ext cx="8292872" cy="46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29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003C32-55C0-F8C5-6CC9-9517F61C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03" y="1208722"/>
            <a:ext cx="8464994" cy="47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smart home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546167" y="1538587"/>
            <a:ext cx="52405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Smart Home là một hệ thống được thiết kế để giúp người sử dụng kiểm soát và quản lý các thiết bị trong nhà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bằng cách sử dụng các công nghệ ti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 Hệ thống Smart Home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hay thông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web.</a:t>
            </a:r>
          </a:p>
        </p:txBody>
      </p:sp>
      <p:pic>
        <p:nvPicPr>
          <p:cNvPr id="1026" name="Picture 2" descr="Smart Home Tech in Apartments is the Way of the Future - Build Magazine">
            <a:extLst>
              <a:ext uri="{FF2B5EF4-FFF2-40B4-BE49-F238E27FC236}">
                <a16:creationId xmlns:a16="http://schemas.microsoft.com/office/drawing/2014/main" id="{929BA4C1-4299-677F-1860-A5D3BE6D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82" y="1622427"/>
            <a:ext cx="5240598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4953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30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8E5ECB-E874-EE53-1443-DF9E16F6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3514"/>
            <a:ext cx="7106279" cy="3997282"/>
          </a:xfrm>
          <a:prstGeom prst="rect">
            <a:avLst/>
          </a:prstGeom>
        </p:spPr>
      </p:pic>
      <p:pic>
        <p:nvPicPr>
          <p:cNvPr id="3" name="Picture 2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DAB6F82B-6CF8-69FE-F507-2DF5D6898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010" y="1693514"/>
            <a:ext cx="3453429" cy="38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31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260B00-FC8E-6201-D83D-BCFD11D2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" y="1263207"/>
            <a:ext cx="8314387" cy="46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32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E4B165E-60F7-1896-821F-2FA2DE12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49" y="1284724"/>
            <a:ext cx="8335902" cy="46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33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11CC66-9A64-43FB-DAF7-DF41F7A40E2C}"/>
              </a:ext>
            </a:extLst>
          </p:cNvPr>
          <p:cNvSpPr txBox="1"/>
          <p:nvPr/>
        </p:nvSpPr>
        <p:spPr>
          <a:xfrm>
            <a:off x="1087120" y="1362347"/>
            <a:ext cx="1026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internet.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F06FB-7823-63EB-B09F-7EC8EFB4C7A4}"/>
              </a:ext>
            </a:extLst>
          </p:cNvPr>
          <p:cNvSpPr txBox="1"/>
          <p:nvPr/>
        </p:nvSpPr>
        <p:spPr>
          <a:xfrm>
            <a:off x="1087120" y="2125103"/>
            <a:ext cx="1026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setup.</a:t>
            </a:r>
          </a:p>
        </p:txBody>
      </p:sp>
    </p:spTree>
    <p:extLst>
      <p:ext uri="{BB962C8B-B14F-4D97-AF65-F5344CB8AC3E}">
        <p14:creationId xmlns:p14="http://schemas.microsoft.com/office/powerpoint/2010/main" val="40245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AE8AF9F-C837-DE26-FA8E-94FB15AA7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81" y="1696235"/>
            <a:ext cx="8300671" cy="3465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01CEA-6287-D05F-A503-223F15AE2A13}"/>
              </a:ext>
            </a:extLst>
          </p:cNvPr>
          <p:cNvSpPr txBox="1"/>
          <p:nvPr/>
        </p:nvSpPr>
        <p:spPr>
          <a:xfrm>
            <a:off x="426720" y="1851603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  <a:p>
            <a:pPr marL="342900" indent="-342900" algn="just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Trang Web</a:t>
            </a:r>
          </a:p>
          <a:p>
            <a:pPr marL="342900" indent="-342900" algn="just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Trang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184365453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648859" y="2945921"/>
            <a:ext cx="4380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G-Hub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Zigbee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Zigbee.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DD0944-7B2C-E313-188F-A421134C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54" y="1606793"/>
            <a:ext cx="3374246" cy="319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88BFC5-2EF5-8D2C-05AE-5681A269B254}"/>
              </a:ext>
            </a:extLst>
          </p:cNvPr>
          <p:cNvSpPr txBox="1"/>
          <p:nvPr/>
        </p:nvSpPr>
        <p:spPr>
          <a:xfrm>
            <a:off x="648859" y="1614470"/>
            <a:ext cx="700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Zigbee là một chuẩn mạng không dây tiên tiến được thiết kế để sử dụng trong các ứng dụng IoT (Internet of Things).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electronics, electronic component, circuit component, passive circuit component&#10;&#10;Description automatically generated">
            <a:extLst>
              <a:ext uri="{FF2B5EF4-FFF2-40B4-BE49-F238E27FC236}">
                <a16:creationId xmlns:a16="http://schemas.microsoft.com/office/drawing/2014/main" id="{13D964D5-2439-B390-F8CE-56A6CC9D5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70" y="2945921"/>
            <a:ext cx="2110740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endParaRPr lang="en-US" sz="3600" dirty="0">
                <a:solidFill>
                  <a:srgbClr val="1D81D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7804D3B7-1228-9C79-4883-8000E0F92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13952"/>
              </p:ext>
            </p:extLst>
          </p:nvPr>
        </p:nvGraphicFramePr>
        <p:xfrm>
          <a:off x="546167" y="1188720"/>
          <a:ext cx="10881360" cy="484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550199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546167" y="1606793"/>
            <a:ext cx="568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Front-end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0D764-1D49-E0F4-3513-D13AE5F62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35" y="1328326"/>
            <a:ext cx="5004098" cy="3970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09EDB-06B2-3997-35C0-76045A631571}"/>
              </a:ext>
            </a:extLst>
          </p:cNvPr>
          <p:cNvSpPr txBox="1"/>
          <p:nvPr/>
        </p:nvSpPr>
        <p:spPr>
          <a:xfrm>
            <a:off x="546166" y="2850550"/>
            <a:ext cx="568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Back-end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7DF92-DAEA-7D6B-3918-A1797E971C96}"/>
              </a:ext>
            </a:extLst>
          </p:cNvPr>
          <p:cNvSpPr txBox="1"/>
          <p:nvPr/>
        </p:nvSpPr>
        <p:spPr>
          <a:xfrm>
            <a:off x="546166" y="3826176"/>
            <a:ext cx="5686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5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D2AE2-358D-BE5E-3D0C-867BE58C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9F904-169F-40E4-BA30-D0E3C3D2D3B6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11BAB-6A8F-259A-3C17-C25B061F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Dương Quốc Hoàng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39DE6-13A2-4A69-ECE5-FC992A0F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3923E5-692E-D809-4916-362372FAC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0" y="1244282"/>
            <a:ext cx="8600440" cy="48377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8812527-3244-6F71-3353-7297B2472CCD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9" name="Picture 8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658D3CA2-BC78-62CB-4632-D63B6B15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98CDE1-0A26-5338-06AC-DC3BD721D59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AEA701-ED8D-BD47-2884-812C446358B8}"/>
              </a:ext>
            </a:extLst>
          </p:cNvPr>
          <p:cNvSpPr txBox="1"/>
          <p:nvPr/>
        </p:nvSpPr>
        <p:spPr>
          <a:xfrm>
            <a:off x="6207162" y="565301"/>
            <a:ext cx="318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https://i-home-client.vercel.app</a:t>
            </a:r>
          </a:p>
        </p:txBody>
      </p:sp>
    </p:spTree>
    <p:extLst>
      <p:ext uri="{BB962C8B-B14F-4D97-AF65-F5344CB8AC3E}">
        <p14:creationId xmlns:p14="http://schemas.microsoft.com/office/powerpoint/2010/main" val="25616373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874847-08AA-90AF-FFCE-3C8DFE8A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8E6-ED2E-4265-A536-548436E1BE17}" type="datetime8">
              <a:rPr lang="vi-VN" smtClean="0"/>
              <a:t>07/06/2023 7:20 SA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B6A2F3-C564-756A-8CA6-0DB63EE6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Dương Quốc Hoàng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F5240A-2821-9068-E849-BFCE7ED4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C9A6F-A2A9-4A03-AC19-5CA10FD9E176}" type="slidenum">
              <a:rPr lang="en-US" smtClean="0"/>
              <a:t>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63AD9-60FF-CD97-8864-14ECEA7F2BC3}"/>
              </a:ext>
            </a:extLst>
          </p:cNvPr>
          <p:cNvSpPr/>
          <p:nvPr/>
        </p:nvSpPr>
        <p:spPr>
          <a:xfrm>
            <a:off x="-268595" y="40851"/>
            <a:ext cx="12192000" cy="1573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82487F-A7AB-6C43-56EA-E800BCBD2B7C}"/>
              </a:ext>
            </a:extLst>
          </p:cNvPr>
          <p:cNvGrpSpPr/>
          <p:nvPr/>
        </p:nvGrpSpPr>
        <p:grpSpPr>
          <a:xfrm>
            <a:off x="-924559" y="-196282"/>
            <a:ext cx="13350240" cy="1810752"/>
            <a:chOff x="-1233892" y="-202436"/>
            <a:chExt cx="12769413" cy="1989241"/>
          </a:xfrm>
        </p:grpSpPr>
        <p:pic>
          <p:nvPicPr>
            <p:cNvPr id="16" name="Picture 15" descr="A blue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EE96FB88-3689-6013-FC2A-A62AED41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892" y="-202436"/>
              <a:ext cx="2813480" cy="198924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00E5D-4A14-01F8-C46E-3A31F65DB227}"/>
                </a:ext>
              </a:extLst>
            </p:cNvPr>
            <p:cNvSpPr txBox="1"/>
            <p:nvPr/>
          </p:nvSpPr>
          <p:spPr>
            <a:xfrm>
              <a:off x="999601" y="469019"/>
              <a:ext cx="10535920" cy="71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trang</a:t>
              </a:r>
              <a:r>
                <a:rPr lang="en-US" sz="3600" dirty="0">
                  <a:solidFill>
                    <a:srgbClr val="1D81D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web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F047E-2FD9-4F91-721C-3E65B6695022}"/>
              </a:ext>
            </a:extLst>
          </p:cNvPr>
          <p:cNvSpPr txBox="1"/>
          <p:nvPr/>
        </p:nvSpPr>
        <p:spPr>
          <a:xfrm>
            <a:off x="546167" y="1435330"/>
            <a:ext cx="4625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Host: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là người tạo ra ngôi nhà đó và có toàn quyền với ngôi nhà.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Admin: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có thể thao tác được với các Node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Manager: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node.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User: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chỉ có quyền điều khiển thiết bị của những phòng được cho phép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D06E8C-5F2E-6C2C-FD6F-9BB92AB54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61" y="1851603"/>
            <a:ext cx="6480123" cy="3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1222</Words>
  <Application>Microsoft Office PowerPoint</Application>
  <PresentationFormat>Widescreen</PresentationFormat>
  <Paragraphs>200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Avenir Next LT Pro</vt:lpstr>
      <vt:lpstr>Calibri</vt:lpstr>
      <vt:lpstr>Calibri Light</vt:lpstr>
      <vt:lpstr>Times New Roman</vt:lpstr>
      <vt:lpstr>Wingdings</vt:lpstr>
      <vt:lpstr>Office Theme</vt:lpstr>
      <vt:lpstr>BÁO CÁO LUẬN VĂN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LUẬN VĂN</dc:title>
  <dc:creator>Quốc Hoàng</dc:creator>
  <cp:lastModifiedBy>Quốc Hoàng</cp:lastModifiedBy>
  <cp:revision>5</cp:revision>
  <dcterms:created xsi:type="dcterms:W3CDTF">2023-06-04T02:51:14Z</dcterms:created>
  <dcterms:modified xsi:type="dcterms:W3CDTF">2023-06-07T01:43:20Z</dcterms:modified>
</cp:coreProperties>
</file>